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9" r:id="rId3"/>
    <p:sldId id="263" r:id="rId4"/>
    <p:sldId id="264" r:id="rId5"/>
    <p:sldId id="262" r:id="rId6"/>
    <p:sldId id="266" r:id="rId7"/>
    <p:sldId id="265" r:id="rId8"/>
    <p:sldId id="261" r:id="rId9"/>
    <p:sldId id="26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CF5899-DF55-43C5-A9B0-1F73B52DE33A}" v="8" dt="2024-01-13T18:38:17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82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58C870-FBFD-416B-892F-50E4603198B6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2A3A7-92C2-4E9F-A922-8A66D795A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6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/index.php?title=User:ViktorDFC&amp;action=edit&amp;redlink=1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Additional sources: https://www.bluevoyant.com/knowledge-center/understanding-digital-forensics-process-techniques-and-tool</a:t>
            </a:r>
          </a:p>
          <a:p>
            <a:r>
              <a:rPr lang="en-US" dirty="0"/>
              <a:t>CC BY 2.0 DEED </a:t>
            </a:r>
            <a:r>
              <a:rPr lang="en-US" dirty="0" err="1"/>
              <a:t>worldskillsteamuk</a:t>
            </a:r>
            <a:r>
              <a:rPr lang="en-US" dirty="0"/>
              <a:t>  https://www.flickr.com/photos/worldskillsteamuk/15797007232/in/photostream/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2A3A7-92C2-4E9F-A922-8A66D795A2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7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2A3A7-92C2-4E9F-A922-8A66D795A2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04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CC </a:t>
            </a:r>
            <a:r>
              <a:rPr lang="en-US" b="0" i="0" u="none" strike="noStrike" dirty="0" err="1">
                <a:solidFill>
                  <a:srgbClr val="BA0000"/>
                </a:solidFill>
                <a:effectLst/>
                <a:latin typeface="Arial" panose="020B0604020202020204" pitchFamily="34" charset="0"/>
                <a:hlinkClick r:id="rId3" tooltip="User:ViktorDFC (page does not exist)"/>
              </a:rPr>
              <a:t>iktorDFC</a:t>
            </a:r>
            <a:r>
              <a:rPr lang="en-US" b="0" i="0" u="none" strike="noStrike" dirty="0">
                <a:solidFill>
                  <a:srgbClr val="BA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dirty="0"/>
              <a:t> https://commons.wikimedia.org/wiki/File:Digital_forensics_lab.jpg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2A3A7-92C2-4E9F-A922-8A66D795A2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677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Robinson, J. 2023 Aug. Daubert Standard. https://www.law.cornell.edu/wex/daubert_standard#:~:text=The%20Daubert%20case%20introduced%20a,pseudoscientific%20or%20unreliable%20expert%20testimony.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2A3A7-92C2-4E9F-A922-8A66D795A2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67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 B. Garrie and J. David </a:t>
            </a:r>
            <a:r>
              <a:rPr lang="en-US" dirty="0" err="1"/>
              <a:t>Morrissy</a:t>
            </a:r>
            <a:r>
              <a:rPr lang="en-US" dirty="0"/>
              <a:t>, Digital Forensic Evidence in the Courtroom: Understanding Content and Quality, 12 Nw. J. Tech. &amp; </a:t>
            </a:r>
            <a:r>
              <a:rPr lang="en-US" dirty="0" err="1"/>
              <a:t>Intell</a:t>
            </a:r>
            <a:r>
              <a:rPr lang="en-US" dirty="0"/>
              <a:t>. Prop. 121 (2014). https://scholarlycommons.law.northwestern.edu/njtip/vol12/iss2/5</a:t>
            </a:r>
          </a:p>
          <a:p>
            <a:r>
              <a:rPr lang="en-US" dirty="0"/>
              <a:t>https://scholarlycommons.law.northwestern.edu/cgi/viewcontent.cgi?article=1218&amp;context=njtip#:~:text=The%20Daubert%20standard%20applies%20to,and%20subjected%20to%20peer%20review%3F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2A3A7-92C2-4E9F-A922-8A66D795A2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31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6012325"/>
            <a:ext cx="12192000" cy="83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711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7" y="4772761"/>
            <a:ext cx="2449816" cy="167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4589" y="1611143"/>
            <a:ext cx="9956800" cy="18247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6005" y="3562749"/>
            <a:ext cx="9956800" cy="12978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1200" y="6477001"/>
            <a:ext cx="2743200" cy="365125"/>
          </a:xfrm>
          <a:noFill/>
        </p:spPr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443089"/>
            <a:ext cx="3454400" cy="424560"/>
          </a:xfrm>
          <a:noFill/>
        </p:spPr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62"/>
            <a:ext cx="12192000" cy="1605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 descr="cob-logo.gif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363200" y="4850363"/>
            <a:ext cx="1625600" cy="2000162"/>
          </a:xfrm>
          <a:prstGeom prst="rect">
            <a:avLst/>
          </a:prstGeom>
          <a:noFill/>
        </p:spPr>
      </p:pic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7600" y="6481976"/>
            <a:ext cx="4876800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pic>
        <p:nvPicPr>
          <p:cNvPr id="1026" name="Picture 2" descr="C:\Users\shumpherys\Dropbox\_Courses\CIDM_common resources\ABEET logo\Accredited-CAC-Web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2439" y="4876801"/>
            <a:ext cx="1707123" cy="141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912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649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32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1600200"/>
            <a:ext cx="11277600" cy="4800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1200" y="6492515"/>
            <a:ext cx="3454400" cy="365125"/>
          </a:xfrm>
        </p:spPr>
        <p:txBody>
          <a:bodyPr/>
          <a:lstStyle>
            <a:lvl1pPr>
              <a:defRPr/>
            </a:lvl1pPr>
          </a:lstStyle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67200" y="6492876"/>
            <a:ext cx="4876800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50327" y="6492876"/>
            <a:ext cx="2844800" cy="365125"/>
          </a:xfrm>
        </p:spPr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533400"/>
          </a:xfrm>
          <a:prstGeom prst="rect">
            <a:avLst/>
          </a:prstGeom>
          <a:solidFill>
            <a:srgbClr val="9902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/>
        </p:nvSpPr>
        <p:spPr>
          <a:xfrm>
            <a:off x="0" y="533400"/>
            <a:ext cx="711200" cy="6324600"/>
          </a:xfrm>
          <a:prstGeom prst="rect">
            <a:avLst/>
          </a:prstGeom>
          <a:solidFill>
            <a:srgbClr val="57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TextBox 12"/>
          <p:cNvSpPr txBox="1"/>
          <p:nvPr/>
        </p:nvSpPr>
        <p:spPr>
          <a:xfrm>
            <a:off x="715890" y="6536579"/>
            <a:ext cx="34497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3366"/>
                </a:solidFill>
              </a:rPr>
              <a:t>Computer </a:t>
            </a:r>
            <a:r>
              <a:rPr lang="en-US" sz="1200" baseline="0" dirty="0">
                <a:solidFill>
                  <a:srgbClr val="003366"/>
                </a:solidFill>
              </a:rPr>
              <a:t>Information Systems</a:t>
            </a:r>
            <a:endParaRPr lang="en-US" sz="1200" dirty="0">
              <a:solidFill>
                <a:srgbClr val="003366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-9600" y="-7200"/>
            <a:ext cx="2143200" cy="1531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68400" cy="87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533400"/>
            <a:ext cx="11277600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042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52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600201"/>
            <a:ext cx="5283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3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47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0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43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533401"/>
            <a:ext cx="6815667" cy="55927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1201" y="1435101"/>
            <a:ext cx="39094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93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33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934" y="6248400"/>
            <a:ext cx="2527300" cy="51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0"/>
            <a:ext cx="12192000" cy="533400"/>
          </a:xfrm>
          <a:prstGeom prst="rect">
            <a:avLst/>
          </a:prstGeom>
          <a:solidFill>
            <a:srgbClr val="9902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Rectangle 6"/>
          <p:cNvSpPr/>
          <p:nvPr/>
        </p:nvSpPr>
        <p:spPr>
          <a:xfrm>
            <a:off x="0" y="533400"/>
            <a:ext cx="711200" cy="6324600"/>
          </a:xfrm>
          <a:prstGeom prst="rect">
            <a:avLst/>
          </a:prstGeom>
          <a:solidFill>
            <a:srgbClr val="57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>
          <a:xfrm>
            <a:off x="-9600" y="-7200"/>
            <a:ext cx="2143200" cy="1531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200" y="1600200"/>
            <a:ext cx="11277600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68400" cy="87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1200" y="65055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E8B6B-5DA4-4885-B770-52432614DC39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47832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39200" y="649251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785F8-42B9-42D0-84DA-DACA5BD253C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1200" y="533400"/>
            <a:ext cx="11277600" cy="884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15890" y="6536579"/>
            <a:ext cx="34497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3366"/>
                </a:solidFill>
              </a:rPr>
              <a:t>Computer </a:t>
            </a:r>
            <a:r>
              <a:rPr lang="en-US" sz="1200" baseline="0" dirty="0">
                <a:solidFill>
                  <a:srgbClr val="003366"/>
                </a:solidFill>
              </a:rPr>
              <a:t>Information Systems</a:t>
            </a:r>
            <a:endParaRPr lang="en-US" sz="1200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595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Digital Forensics</a:t>
            </a:r>
          </a:p>
        </p:txBody>
      </p:sp>
    </p:spTree>
    <p:extLst>
      <p:ext uri="{BB962C8B-B14F-4D97-AF65-F5344CB8AC3E}">
        <p14:creationId xmlns:p14="http://schemas.microsoft.com/office/powerpoint/2010/main" val="2786903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Digital forensics is the i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dentification, acquisition, preservation, analysis, and presentation of digital evidence.</a:t>
            </a:r>
          </a:p>
          <a:p>
            <a:r>
              <a:rPr lang="en-US" altLang="en-US" dirty="0"/>
              <a:t>Uses the scientific method</a:t>
            </a:r>
            <a:endParaRPr lang="en-US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en-US" altLang="en-US" dirty="0">
                <a:solidFill>
                  <a:srgbClr val="1F1F1F"/>
                </a:solidFill>
                <a:latin typeface="Google Sans"/>
              </a:rPr>
              <a:t>Primary used for law enforcement and court evidence</a:t>
            </a:r>
          </a:p>
          <a:p>
            <a:r>
              <a:rPr lang="en-US" altLang="en-US" dirty="0">
                <a:solidFill>
                  <a:srgbClr val="1F1F1F"/>
                </a:solidFill>
                <a:latin typeface="Google Sans"/>
              </a:rPr>
              <a:t>Daubert Standard has five questions to satisfy for admissibility in court</a:t>
            </a:r>
          </a:p>
          <a:p>
            <a:r>
              <a:rPr lang="en-US" altLang="en-US" dirty="0">
                <a:solidFill>
                  <a:srgbClr val="1F1F1F"/>
                </a:solidFill>
                <a:latin typeface="Google Sans"/>
              </a:rPr>
              <a:t>Not a preventative strategy</a:t>
            </a:r>
            <a:endParaRPr lang="en-US" altLang="en-US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</p:spTree>
    <p:extLst>
      <p:ext uri="{BB962C8B-B14F-4D97-AF65-F5344CB8AC3E}">
        <p14:creationId xmlns:p14="http://schemas.microsoft.com/office/powerpoint/2010/main" val="1717004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dirty="0"/>
              <a:t>Students will be able to…</a:t>
            </a:r>
          </a:p>
          <a:p>
            <a:r>
              <a:rPr lang="en-US" altLang="en-US" dirty="0"/>
              <a:t>Define </a:t>
            </a:r>
            <a:r>
              <a:rPr lang="en-US" altLang="en-US"/>
              <a:t>digital forensics </a:t>
            </a:r>
            <a:r>
              <a:rPr lang="en-US" altLang="en-US" dirty="0"/>
              <a:t>and incident response process</a:t>
            </a:r>
          </a:p>
          <a:p>
            <a:r>
              <a:rPr lang="en-US" altLang="en-US" dirty="0"/>
              <a:t>Describe the scientific method, as applied to digital forensic</a:t>
            </a:r>
          </a:p>
          <a:p>
            <a:r>
              <a:rPr lang="en-US" altLang="en-US" dirty="0"/>
              <a:t>Describe the Daubert Standard and its five questions</a:t>
            </a: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</p:spTree>
    <p:extLst>
      <p:ext uri="{BB962C8B-B14F-4D97-AF65-F5344CB8AC3E}">
        <p14:creationId xmlns:p14="http://schemas.microsoft.com/office/powerpoint/2010/main" val="422440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4FD7C3C-990A-859B-476F-B7DCF2919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applies scientific principles and methods to investigate crimes and legal matters.</a:t>
            </a:r>
          </a:p>
          <a:p>
            <a:endParaRPr lang="en-US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marL="0" indent="0"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Key areas of specialization: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DNA analysis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Fingerprint analysis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Toxicology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Ballistics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Digital forensics: Recovery and analysis of digital evidence from computers and other electronic devices.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838B76-C07D-4B10-E5DF-80DC3E68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Forensic Science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D72EFF-47DD-F61D-7D6A-10292BDA5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846" y="2100640"/>
            <a:ext cx="4621392" cy="303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39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06917E-24E6-9AAA-317C-855311452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600200"/>
            <a:ext cx="5754756" cy="4800600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Observe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Ask a question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background research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Form a hypothesis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Design an experiment or collect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Draw conclusions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Share your results, including to healthy sceptic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F015E3-F373-DEF0-DCCF-71A63EEE2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Method</a:t>
            </a:r>
          </a:p>
        </p:txBody>
      </p:sp>
    </p:spTree>
    <p:extLst>
      <p:ext uri="{BB962C8B-B14F-4D97-AF65-F5344CB8AC3E}">
        <p14:creationId xmlns:p14="http://schemas.microsoft.com/office/powerpoint/2010/main" val="3212517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08D930-DB1B-3FDE-458E-FE27EEECE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1F1F1F"/>
                </a:solidFill>
                <a:latin typeface="Google Sans"/>
              </a:rPr>
              <a:t>I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dentification, acquisition, preservation, analysis, and presentation of digital evidence. </a:t>
            </a:r>
          </a:p>
          <a:p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gather evidence for legal investigations, criminal cases, civil lawsuits, and corporate investigations.</a:t>
            </a:r>
          </a:p>
          <a:p>
            <a:r>
              <a:rPr lang="en-US" dirty="0"/>
              <a:t>Part of an </a:t>
            </a:r>
            <a:r>
              <a:rPr lang="en-US" i="1" dirty="0"/>
              <a:t>incident response process</a:t>
            </a:r>
            <a:r>
              <a:rPr lang="en-US" dirty="0"/>
              <a:t>. </a:t>
            </a:r>
          </a:p>
          <a:p>
            <a:r>
              <a:rPr lang="en-US" dirty="0"/>
              <a:t>Not part of preventative strategy, used after the fact. </a:t>
            </a:r>
          </a:p>
          <a:p>
            <a:r>
              <a:rPr lang="en-US" b="1" dirty="0"/>
              <a:t>Incident response process</a:t>
            </a:r>
            <a:r>
              <a:rPr lang="en-US" dirty="0"/>
              <a:t>: steps and tools used</a:t>
            </a:r>
          </a:p>
          <a:p>
            <a:pPr marL="0" indent="0">
              <a:buNone/>
            </a:pPr>
            <a:r>
              <a:rPr lang="en-US" dirty="0"/>
              <a:t>to respond to a cybersecurity attack</a:t>
            </a:r>
          </a:p>
          <a:p>
            <a:r>
              <a:rPr lang="en-US" b="1" dirty="0"/>
              <a:t>Incident response plan</a:t>
            </a:r>
            <a:r>
              <a:rPr lang="en-US" dirty="0"/>
              <a:t>: a predefined plan </a:t>
            </a:r>
          </a:p>
          <a:p>
            <a:pPr marL="0" indent="0">
              <a:buNone/>
            </a:pPr>
            <a:r>
              <a:rPr lang="en-US" dirty="0"/>
              <a:t>outlining the incident response process.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83939C-537B-AB25-E55E-9342239B0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Forensics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DF84DD-ACF1-72A1-D2DA-5911CA7E2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114" y="4306866"/>
            <a:ext cx="3473885" cy="255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65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18BCDE-2F44-914D-8331-B49CF9F50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600200"/>
            <a:ext cx="5726044" cy="4800600"/>
          </a:xfrm>
        </p:spPr>
        <p:txBody>
          <a:bodyPr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Cybercrime (e.g., hacking, data breaches, online fraud)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Computer misuse (e.g., unauthorized access, data destruction)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Financial crimes (e.g., embezzlement, money laundering)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Intellectual property theft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Online child exploitation or human trafficking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2EFD84-6682-0599-B876-D8A6B507E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Digital Forensics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307C3E-6734-C1A3-A7A4-E8ABD989E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7244" y="1447800"/>
            <a:ext cx="5754756" cy="38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836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ED2FF4-80EA-DB83-9341-D7F173BE2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Observe a cybersecurity attack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Ask a question: who is the attacker? What data was breached?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background research: gather computer logs, talk to employees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Form a hypothesis: attacker may have used phishing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Design an experiment or collect data. Look at computer logs and email repositories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the data, leverage statistics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Draw conclusions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Share your results. Get a healthy sceptic to challenge your conclusions. Then, write your results for corporate stakeholders or to law enforcement.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7776BA-441E-078C-7EFB-86E43BD1C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Method Example for Digital Forensics</a:t>
            </a:r>
          </a:p>
        </p:txBody>
      </p:sp>
    </p:spTree>
    <p:extLst>
      <p:ext uri="{BB962C8B-B14F-4D97-AF65-F5344CB8AC3E}">
        <p14:creationId xmlns:p14="http://schemas.microsoft.com/office/powerpoint/2010/main" val="4196074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C4F88-3E43-37DE-9281-D331463AB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“The ‘Daubert Standard’ provides a systematic framework for a trial court judge to assess the reliability and relevance of expert witness testimony before it is presented to a jury. “ (Robinson, 2023)</a:t>
            </a:r>
          </a:p>
          <a:p>
            <a:r>
              <a:rPr lang="en-US" dirty="0"/>
              <a:t>1993 U.S. Supreme Court case Daubert v. Merrell Dow Pharmaceuticals Inc., 509 U.S. 579 (1993), </a:t>
            </a:r>
          </a:p>
          <a:p>
            <a:r>
              <a:rPr lang="en-US" dirty="0"/>
              <a:t>Trial judges to act as "gatekeepers" of scientific evidence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6B789-0F82-50DF-3F24-80B7D5B55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Daubert Standard</a:t>
            </a:r>
          </a:p>
        </p:txBody>
      </p:sp>
    </p:spTree>
    <p:extLst>
      <p:ext uri="{BB962C8B-B14F-4D97-AF65-F5344CB8AC3E}">
        <p14:creationId xmlns:p14="http://schemas.microsoft.com/office/powerpoint/2010/main" val="3283983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C6C4EE-2DE7-3E90-EA59-A388D31EC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Testing: Has the scientific procedure been independently tested?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Peer Review: Has the scientific procedure been published and subjected to peer review?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Error rate: Is there a known error rate, or potential to know the error rate, associated with the use of the scientific procedure?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Standards: Are there standards and protocols for the execution of the methodology of the scientific procedure?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Acceptance: Is the scientific procedure generally accepted by the relevant scientific community? (Garrie &amp; </a:t>
            </a:r>
            <a:r>
              <a:rPr lang="en-US" dirty="0" err="1"/>
              <a:t>Morrissy</a:t>
            </a:r>
            <a:r>
              <a:rPr lang="en-US" dirty="0"/>
              <a:t>, 2014)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CDFFDB-D6A8-1A6A-2891-CEA1002D3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Daubert Standard Five Questions</a:t>
            </a:r>
          </a:p>
        </p:txBody>
      </p:sp>
    </p:spTree>
    <p:extLst>
      <p:ext uri="{BB962C8B-B14F-4D97-AF65-F5344CB8AC3E}">
        <p14:creationId xmlns:p14="http://schemas.microsoft.com/office/powerpoint/2010/main" val="2970317860"/>
      </p:ext>
    </p:extLst>
  </p:cSld>
  <p:clrMapOvr>
    <a:masterClrMapping/>
  </p:clrMapOvr>
</p:sld>
</file>

<file path=ppt/theme/theme1.xml><?xml version="1.0" encoding="utf-8"?>
<a:theme xmlns:a="http://schemas.openxmlformats.org/drawingml/2006/main" name="CIS maro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S maroon" id="{6422A8E8-5ED3-4143-8A94-0077EA3EBA04}" vid="{8B4ADE4D-40B0-432C-BCD0-851C90EDA2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</TotalTime>
  <Words>759</Words>
  <Application>Microsoft Office PowerPoint</Application>
  <PresentationFormat>Widescreen</PresentationFormat>
  <Paragraphs>75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Google Sans</vt:lpstr>
      <vt:lpstr>CIS maroon</vt:lpstr>
      <vt:lpstr>Digital Forensics</vt:lpstr>
      <vt:lpstr>Learning Objectives</vt:lpstr>
      <vt:lpstr>Forensic Science</vt:lpstr>
      <vt:lpstr>Scientific Method</vt:lpstr>
      <vt:lpstr>Digital Forensics</vt:lpstr>
      <vt:lpstr>Application of Digital Forensics</vt:lpstr>
      <vt:lpstr>Scientific Method Example for Digital Forensics</vt:lpstr>
      <vt:lpstr>Daubert Standard</vt:lpstr>
      <vt:lpstr>Daubert Standard Five Questions</vt:lpstr>
      <vt:lpstr>Wrap Up</vt:lpstr>
    </vt:vector>
  </TitlesOfParts>
  <Company>West Texas A&amp;M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Part 2</dc:title>
  <dc:creator>Humpherys, Sean L.</dc:creator>
  <cp:lastModifiedBy>Farzaneh</cp:lastModifiedBy>
  <cp:revision>8</cp:revision>
  <dcterms:created xsi:type="dcterms:W3CDTF">2022-02-16T20:21:16Z</dcterms:created>
  <dcterms:modified xsi:type="dcterms:W3CDTF">2024-01-15T05:45:24Z</dcterms:modified>
</cp:coreProperties>
</file>

<file path=docProps/thumbnail.jpeg>
</file>